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7" d="100"/>
          <a:sy n="77" d="100"/>
        </p:scale>
        <p:origin x="-348" y="-102"/>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45851"/>
            <a:ext cx="7477601" cy="1388745"/>
          </a:xfrm>
          <a:prstGeom prst="rect">
            <a:avLst/>
          </a:prstGeom>
          <a:noFill/>
          <a:ln/>
        </p:spPr>
        <p:txBody>
          <a:bodyPr wrap="square" rtlCol="0" anchor="t"/>
          <a:lstStyle/>
          <a:p>
            <a:pPr marL="0" indent="0" algn="ctr">
              <a:lnSpc>
                <a:spcPts val="5468"/>
              </a:lnSpc>
              <a:buNone/>
            </a:pPr>
            <a:r>
              <a:rPr lang="en-US" sz="4374" b="1" kern="0" spc="-87" dirty="0">
                <a:solidFill>
                  <a:srgbClr val="006666"/>
                </a:solidFill>
                <a:latin typeface="Bahnschrift Light" pitchFamily="34" charset="0"/>
                <a:ea typeface="adonis-web" pitchFamily="34" charset="-122"/>
                <a:cs typeface="adonis-web" pitchFamily="34" charset="-120"/>
              </a:rPr>
              <a:t>Yapay Zeka </a:t>
            </a:r>
            <a:endParaRPr lang="tr-TR" sz="4374" b="1" kern="0" spc="-87" dirty="0" smtClean="0">
              <a:solidFill>
                <a:srgbClr val="006666"/>
              </a:solidFill>
              <a:latin typeface="Bahnschrift Light" pitchFamily="34" charset="0"/>
              <a:ea typeface="adonis-web" pitchFamily="34" charset="-122"/>
              <a:cs typeface="adonis-web" pitchFamily="34" charset="-120"/>
            </a:endParaRPr>
          </a:p>
          <a:p>
            <a:pPr marL="0" indent="0" algn="ctr">
              <a:lnSpc>
                <a:spcPts val="5468"/>
              </a:lnSpc>
              <a:buNone/>
            </a:pPr>
            <a:r>
              <a:rPr lang="en-US" sz="4374" b="1" kern="0" spc="-87" dirty="0" smtClean="0">
                <a:solidFill>
                  <a:srgbClr val="006666"/>
                </a:solidFill>
                <a:latin typeface="Bahnschrift Light" pitchFamily="34" charset="0"/>
                <a:ea typeface="adonis-web" pitchFamily="34" charset="-122"/>
                <a:cs typeface="adonis-web" pitchFamily="34" charset="-120"/>
              </a:rPr>
              <a:t>Uygulamaları </a:t>
            </a:r>
            <a:r>
              <a:rPr lang="en-US" sz="4374" b="1" kern="0" spc="-87" dirty="0">
                <a:solidFill>
                  <a:srgbClr val="006666"/>
                </a:solidFill>
                <a:latin typeface="Bahnschrift Light" pitchFamily="34" charset="0"/>
                <a:ea typeface="adonis-web" pitchFamily="34" charset="-122"/>
                <a:cs typeface="adonis-web" pitchFamily="34" charset="-120"/>
              </a:rPr>
              <a:t>ve Geleceği</a:t>
            </a:r>
            <a:endParaRPr lang="en-US" sz="4374" dirty="0">
              <a:solidFill>
                <a:srgbClr val="006666"/>
              </a:solidFill>
              <a:latin typeface="Bahnschrift Light" pitchFamily="34" charset="0"/>
            </a:endParaRPr>
          </a:p>
        </p:txBody>
      </p:sp>
      <p:sp>
        <p:nvSpPr>
          <p:cNvPr id="6" name="Text 2"/>
          <p:cNvSpPr/>
          <p:nvPr/>
        </p:nvSpPr>
        <p:spPr>
          <a:xfrm>
            <a:off x="833199" y="3767852"/>
            <a:ext cx="7477601" cy="1777008"/>
          </a:xfrm>
          <a:prstGeom prst="rect">
            <a:avLst/>
          </a:prstGeom>
          <a:noFill/>
          <a:ln/>
        </p:spPr>
        <p:txBody>
          <a:bodyPr wrap="square" rtlCol="0" anchor="t"/>
          <a:lstStyle/>
          <a:p>
            <a:pPr marL="0" indent="0" algn="ctr">
              <a:lnSpc>
                <a:spcPts val="2799"/>
              </a:lnSpc>
              <a:buNone/>
            </a:pPr>
            <a:r>
              <a:rPr lang="en-US" sz="2000" kern="0" spc="-35" dirty="0">
                <a:solidFill>
                  <a:srgbClr val="272525"/>
                </a:solidFill>
                <a:latin typeface="Source Sans Pro" pitchFamily="34" charset="0"/>
                <a:ea typeface="Source Sans Pro" pitchFamily="34" charset="-122"/>
                <a:cs typeface="Source Sans Pro" pitchFamily="34" charset="-120"/>
              </a:rPr>
              <a:t>Yapay </a:t>
            </a:r>
            <a:r>
              <a:rPr lang="en-US" sz="2000" kern="0" spc="-35" dirty="0" err="1">
                <a:solidFill>
                  <a:srgbClr val="272525"/>
                </a:solidFill>
                <a:latin typeface="Source Sans Pro" pitchFamily="34" charset="0"/>
                <a:ea typeface="Source Sans Pro" pitchFamily="34" charset="-122"/>
                <a:cs typeface="Source Sans Pro" pitchFamily="34" charset="-120"/>
              </a:rPr>
              <a:t>zeka</a:t>
            </a:r>
            <a:r>
              <a:rPr lang="en-US" sz="2000" kern="0" spc="-35" dirty="0">
                <a:solidFill>
                  <a:srgbClr val="272525"/>
                </a:solidFill>
                <a:latin typeface="Source Sans Pro" pitchFamily="34" charset="0"/>
                <a:ea typeface="Source Sans Pro" pitchFamily="34" charset="-122"/>
                <a:cs typeface="Source Sans Pro" pitchFamily="34" charset="-120"/>
              </a:rPr>
              <a:t> (AI), günümüzün en hızlı büyüyen ve en ilgi çekici teknolojilerinden biridir. Birçok farklı sektörde kullanılan yapay </a:t>
            </a:r>
            <a:r>
              <a:rPr lang="en-US" sz="2000" kern="0" spc="-35" dirty="0" err="1">
                <a:solidFill>
                  <a:srgbClr val="272525"/>
                </a:solidFill>
                <a:latin typeface="Source Sans Pro" pitchFamily="34" charset="0"/>
                <a:ea typeface="Source Sans Pro" pitchFamily="34" charset="-122"/>
                <a:cs typeface="Source Sans Pro" pitchFamily="34" charset="-120"/>
              </a:rPr>
              <a:t>zeka</a:t>
            </a:r>
            <a:r>
              <a:rPr lang="en-US" sz="2000" kern="0" spc="-35" dirty="0">
                <a:solidFill>
                  <a:srgbClr val="272525"/>
                </a:solidFill>
                <a:latin typeface="Source Sans Pro" pitchFamily="34" charset="0"/>
                <a:ea typeface="Source Sans Pro" pitchFamily="34" charset="-122"/>
                <a:cs typeface="Source Sans Pro" pitchFamily="34" charset="-120"/>
              </a:rPr>
              <a:t>, iş süreçlerini iyileştirmek, insanlara yardımcı olmak ve yaşamlarımızı kolaylaştırmak için giderek daha çok yer edinmektedir. </a:t>
            </a:r>
            <a:endParaRPr lang="tr-TR" sz="2000" kern="0" spc="-35" dirty="0" smtClean="0">
              <a:solidFill>
                <a:srgbClr val="272525"/>
              </a:solidFill>
              <a:latin typeface="Source Sans Pro" pitchFamily="34" charset="0"/>
              <a:ea typeface="Source Sans Pro" pitchFamily="34" charset="-122"/>
              <a:cs typeface="Source Sans Pro" pitchFamily="34" charset="-120"/>
            </a:endParaRPr>
          </a:p>
        </p:txBody>
      </p:sp>
      <p:sp>
        <p:nvSpPr>
          <p:cNvPr id="7" name="Shape 3"/>
          <p:cNvSpPr/>
          <p:nvPr/>
        </p:nvSpPr>
        <p:spPr>
          <a:xfrm>
            <a:off x="833199" y="5811441"/>
            <a:ext cx="355402" cy="355402"/>
          </a:xfrm>
          <a:prstGeom prst="roundRect">
            <a:avLst>
              <a:gd name="adj" fmla="val 25726039"/>
            </a:avLst>
          </a:prstGeom>
          <a:noFill/>
          <a:ln w="7620">
            <a:solidFill>
              <a:srgbClr val="FFFFFF"/>
            </a:solidFill>
            <a:prstDash val="solid"/>
          </a:ln>
        </p:spPr>
      </p:sp>
      <p:sp>
        <p:nvSpPr>
          <p:cNvPr id="9" name="Text 4"/>
          <p:cNvSpPr/>
          <p:nvPr/>
        </p:nvSpPr>
        <p:spPr>
          <a:xfrm>
            <a:off x="10517827" y="7574692"/>
            <a:ext cx="2592692" cy="388858"/>
          </a:xfrm>
          <a:prstGeom prst="rect">
            <a:avLst/>
          </a:prstGeom>
          <a:noFill/>
          <a:ln/>
        </p:spPr>
        <p:txBody>
          <a:bodyPr wrap="none" rtlCol="0" anchor="t"/>
          <a:lstStyle/>
          <a:p>
            <a:pPr marL="0" indent="0" algn="l">
              <a:lnSpc>
                <a:spcPts val="3062"/>
              </a:lnSpc>
              <a:buNone/>
            </a:pPr>
            <a:r>
              <a:rPr lang="tr-TR" sz="2400" b="1" kern="0" spc="-35" dirty="0" smtClean="0">
                <a:solidFill>
                  <a:schemeClr val="bg1"/>
                </a:solidFill>
                <a:effectLst>
                  <a:outerShdw blurRad="38100" dist="38100" dir="2700000" algn="tl">
                    <a:srgbClr val="000000">
                      <a:alpha val="43137"/>
                    </a:srgbClr>
                  </a:outerShdw>
                </a:effectLst>
                <a:latin typeface="Ink Free" pitchFamily="66" charset="0"/>
                <a:ea typeface="Source Sans Pro" pitchFamily="34" charset="-122"/>
                <a:cs typeface="Source Sans Pro" pitchFamily="34" charset="-120"/>
              </a:rPr>
              <a:t>Dr.Yüksel YURTAY</a:t>
            </a:r>
            <a:endParaRPr lang="en-US" sz="2400" dirty="0">
              <a:solidFill>
                <a:schemeClr val="bg1"/>
              </a:solidFill>
              <a:effectLst>
                <a:outerShdw blurRad="38100" dist="38100" dir="2700000" algn="tl">
                  <a:srgbClr val="000000">
                    <a:alpha val="43137"/>
                  </a:srgbClr>
                </a:outerShdw>
              </a:effectLst>
              <a:latin typeface="Ink Free"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564787"/>
            <a:ext cx="5554980" cy="694373"/>
          </a:xfrm>
          <a:prstGeom prst="rect">
            <a:avLst/>
          </a:prstGeom>
          <a:noFill/>
          <a:ln/>
        </p:spPr>
        <p:txBody>
          <a:bodyPr wrap="none" rtlCol="0" anchor="t"/>
          <a:lstStyle/>
          <a:p>
            <a:pPr marL="0" indent="0" algn="just">
              <a:lnSpc>
                <a:spcPts val="5468"/>
              </a:lnSpc>
              <a:buNone/>
            </a:pPr>
            <a:r>
              <a:rPr lang="en-US" sz="5400" b="1" kern="0" spc="-87" dirty="0">
                <a:solidFill>
                  <a:srgbClr val="006666"/>
                </a:solidFill>
                <a:effectLst>
                  <a:outerShdw blurRad="38100" dist="38100" dir="2700000" algn="tl">
                    <a:srgbClr val="000000">
                      <a:alpha val="43137"/>
                    </a:srgbClr>
                  </a:outerShdw>
                </a:effectLst>
                <a:ea typeface="adonis-web" pitchFamily="34" charset="-122"/>
                <a:cs typeface="adonis-web" pitchFamily="34" charset="-120"/>
              </a:rPr>
              <a:t>Sonuç</a:t>
            </a:r>
            <a:endParaRPr lang="en-US" sz="5400" dirty="0">
              <a:solidFill>
                <a:srgbClr val="006666"/>
              </a:solidFill>
              <a:effectLst>
                <a:outerShdw blurRad="38100" dist="38100" dir="2700000" algn="tl">
                  <a:srgbClr val="000000">
                    <a:alpha val="43137"/>
                  </a:srgbClr>
                </a:outerShdw>
              </a:effectLst>
            </a:endParaRPr>
          </a:p>
        </p:txBody>
      </p:sp>
      <p:sp>
        <p:nvSpPr>
          <p:cNvPr id="7" name="Text 3"/>
          <p:cNvSpPr/>
          <p:nvPr/>
        </p:nvSpPr>
        <p:spPr>
          <a:xfrm>
            <a:off x="2348389" y="2592415"/>
            <a:ext cx="10972195" cy="1421606"/>
          </a:xfrm>
          <a:prstGeom prst="rect">
            <a:avLst/>
          </a:prstGeom>
          <a:noFill/>
          <a:ln/>
        </p:spPr>
        <p:txBody>
          <a:bodyPr wrap="square" rtlCol="0" anchor="t"/>
          <a:lstStyle/>
          <a:p>
            <a:pPr marL="0" indent="0" algn="just">
              <a:lnSpc>
                <a:spcPts val="2799"/>
              </a:lnSpc>
              <a:buNone/>
            </a:pPr>
            <a:r>
              <a:rPr lang="en-US" sz="2400" kern="0" spc="-35" dirty="0">
                <a:solidFill>
                  <a:srgbClr val="272525"/>
                </a:solidFill>
                <a:ea typeface="Source Sans Pro" pitchFamily="34" charset="-122"/>
                <a:cs typeface="Source Sans Pro" pitchFamily="34" charset="-120"/>
              </a:rPr>
              <a:t>Yapay </a:t>
            </a:r>
            <a:r>
              <a:rPr lang="en-US" sz="2400" kern="0" spc="-35" dirty="0" err="1">
                <a:solidFill>
                  <a:srgbClr val="272525"/>
                </a:solidFill>
                <a:ea typeface="Source Sans Pro" pitchFamily="34" charset="-122"/>
                <a:cs typeface="Source Sans Pro" pitchFamily="34" charset="-120"/>
              </a:rPr>
              <a:t>zeka</a:t>
            </a:r>
            <a:r>
              <a:rPr lang="en-US" sz="2400" kern="0" spc="-35" dirty="0">
                <a:solidFill>
                  <a:srgbClr val="272525"/>
                </a:solidFill>
                <a:ea typeface="Source Sans Pro" pitchFamily="34" charset="-122"/>
                <a:cs typeface="Source Sans Pro" pitchFamily="34" charset="-120"/>
              </a:rPr>
              <a:t>, günümüzün en hızlı gelişen ve en umut vaat eden teknolojilerinden biridir. Sağlık, finans, perakende, üretim ve eğitim gibi pek çok sektörde uygulama alanı bulan yapay </a:t>
            </a:r>
            <a:r>
              <a:rPr lang="en-US" sz="2400" kern="0" spc="-35" dirty="0" err="1">
                <a:solidFill>
                  <a:srgbClr val="272525"/>
                </a:solidFill>
                <a:ea typeface="Source Sans Pro" pitchFamily="34" charset="-122"/>
                <a:cs typeface="Source Sans Pro" pitchFamily="34" charset="-120"/>
              </a:rPr>
              <a:t>zeka</a:t>
            </a:r>
            <a:r>
              <a:rPr lang="en-US" sz="2400" kern="0" spc="-35" dirty="0">
                <a:solidFill>
                  <a:srgbClr val="272525"/>
                </a:solidFill>
                <a:ea typeface="Source Sans Pro" pitchFamily="34" charset="-122"/>
                <a:cs typeface="Source Sans Pro" pitchFamily="34" charset="-120"/>
              </a:rPr>
              <a:t>, iş süreçlerini iyileştirmekte, insan hayatını kolaylaştırmakta ve yeni iş fırsatları yaratmaktadır. Gelecekte, otonom araçlar, akıllı sağlık hizmetleri, gelişmiş dil işleme ve robotlar gibi alanlarda daha da ileri teknolojiler ortaya çıkacaktır.</a:t>
            </a:r>
            <a:endParaRPr lang="en-US" sz="2400" dirty="0"/>
          </a:p>
        </p:txBody>
      </p:sp>
      <p:sp>
        <p:nvSpPr>
          <p:cNvPr id="8" name="Text 4"/>
          <p:cNvSpPr/>
          <p:nvPr/>
        </p:nvSpPr>
        <p:spPr>
          <a:xfrm>
            <a:off x="2348389" y="4797036"/>
            <a:ext cx="10972195" cy="1066205"/>
          </a:xfrm>
          <a:prstGeom prst="rect">
            <a:avLst/>
          </a:prstGeom>
          <a:noFill/>
          <a:ln/>
        </p:spPr>
        <p:txBody>
          <a:bodyPr wrap="square" rtlCol="0" anchor="t"/>
          <a:lstStyle/>
          <a:p>
            <a:pPr marL="0" indent="0" algn="just">
              <a:lnSpc>
                <a:spcPts val="2799"/>
              </a:lnSpc>
              <a:buNone/>
            </a:pPr>
            <a:r>
              <a:rPr lang="en-US" sz="2400" kern="0" spc="-35" dirty="0">
                <a:solidFill>
                  <a:srgbClr val="272525"/>
                </a:solidFill>
                <a:ea typeface="Source Sans Pro" pitchFamily="34" charset="-122"/>
                <a:cs typeface="Source Sans Pro" pitchFamily="34" charset="-120"/>
              </a:rPr>
              <a:t>Ancak, yapay zekanın etik, güvenlik ve toplumsal etkileri de dikkatle yönetilmesi gereken konulardır. Politika yapıcılar, şirketler ve toplum, ortak bir çaba içinde yapay zekanın faydalı, güvenli ve dürüst kullanımını sağlamalıdır. Sonuç olarak, yapay </a:t>
            </a:r>
            <a:r>
              <a:rPr lang="en-US" sz="2400" kern="0" spc="-35" dirty="0" err="1">
                <a:solidFill>
                  <a:srgbClr val="272525"/>
                </a:solidFill>
                <a:ea typeface="Source Sans Pro" pitchFamily="34" charset="-122"/>
                <a:cs typeface="Source Sans Pro" pitchFamily="34" charset="-120"/>
              </a:rPr>
              <a:t>zeka</a:t>
            </a:r>
            <a:r>
              <a:rPr lang="en-US" sz="2400" kern="0" spc="-35" dirty="0">
                <a:solidFill>
                  <a:srgbClr val="272525"/>
                </a:solidFill>
                <a:ea typeface="Source Sans Pro" pitchFamily="34" charset="-122"/>
                <a:cs typeface="Source Sans Pro" pitchFamily="34" charset="-120"/>
              </a:rPr>
              <a:t> teknolojileri, insanlığın geleceğini şekillendirmede kritik bir role sahiptir.</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3" name="Text 4"/>
          <p:cNvSpPr/>
          <p:nvPr/>
        </p:nvSpPr>
        <p:spPr>
          <a:xfrm>
            <a:off x="10517827" y="7574692"/>
            <a:ext cx="2592692" cy="388858"/>
          </a:xfrm>
          <a:prstGeom prst="rect">
            <a:avLst/>
          </a:prstGeom>
          <a:noFill/>
          <a:ln/>
        </p:spPr>
        <p:txBody>
          <a:bodyPr wrap="none" rtlCol="0" anchor="t"/>
          <a:lstStyle/>
          <a:p>
            <a:pPr marL="0" indent="0" algn="l">
              <a:lnSpc>
                <a:spcPts val="3062"/>
              </a:lnSpc>
              <a:buNone/>
            </a:pPr>
            <a:r>
              <a:rPr lang="tr-TR" sz="2400" b="1" kern="0" spc="-35" dirty="0" smtClean="0">
                <a:solidFill>
                  <a:schemeClr val="bg1"/>
                </a:solidFill>
                <a:effectLst>
                  <a:outerShdw blurRad="38100" dist="38100" dir="2700000" algn="tl">
                    <a:srgbClr val="000000">
                      <a:alpha val="43137"/>
                    </a:srgbClr>
                  </a:outerShdw>
                </a:effectLst>
                <a:latin typeface="Ink Free" pitchFamily="66" charset="0"/>
                <a:ea typeface="Source Sans Pro" pitchFamily="34" charset="-122"/>
                <a:cs typeface="Source Sans Pro" pitchFamily="34" charset="-120"/>
              </a:rPr>
              <a:t>Dr.Yüksel YURTAY</a:t>
            </a:r>
            <a:endParaRPr lang="en-US" sz="2400" dirty="0">
              <a:solidFill>
                <a:schemeClr val="bg1"/>
              </a:solidFill>
              <a:effectLst>
                <a:outerShdw blurRad="38100" dist="38100" dir="2700000" algn="tl">
                  <a:srgbClr val="000000">
                    <a:alpha val="43137"/>
                  </a:srgbClr>
                </a:outerShdw>
              </a:effectLst>
              <a:latin typeface="Ink Free" pitchFamily="66" charset="0"/>
            </a:endParaRPr>
          </a:p>
        </p:txBody>
      </p:sp>
      <p:sp>
        <p:nvSpPr>
          <p:cNvPr id="4" name="Text 4"/>
          <p:cNvSpPr/>
          <p:nvPr/>
        </p:nvSpPr>
        <p:spPr>
          <a:xfrm>
            <a:off x="2428269" y="6172580"/>
            <a:ext cx="4281449" cy="388858"/>
          </a:xfrm>
          <a:prstGeom prst="rect">
            <a:avLst/>
          </a:prstGeom>
          <a:noFill/>
          <a:ln/>
        </p:spPr>
        <p:txBody>
          <a:bodyPr wrap="none" rtlCol="0" anchor="t"/>
          <a:lstStyle/>
          <a:p>
            <a:pPr marL="0" indent="0" algn="ctr">
              <a:lnSpc>
                <a:spcPts val="3062"/>
              </a:lnSpc>
              <a:buNone/>
            </a:pPr>
            <a:r>
              <a:rPr lang="tr-TR" sz="2400" b="1" kern="0" spc="-35" dirty="0" smtClean="0">
                <a:solidFill>
                  <a:srgbClr val="006666"/>
                </a:solidFill>
                <a:effectLst>
                  <a:outerShdw blurRad="38100" dist="38100" dir="2700000" algn="tl">
                    <a:srgbClr val="000000">
                      <a:alpha val="43137"/>
                    </a:srgbClr>
                  </a:outerShdw>
                </a:effectLst>
                <a:latin typeface="Ink Free" pitchFamily="66" charset="0"/>
                <a:ea typeface="Source Sans Pro" pitchFamily="34" charset="-122"/>
                <a:cs typeface="Source Sans Pro" pitchFamily="34" charset="-120"/>
              </a:rPr>
              <a:t>Teşekkürler</a:t>
            </a:r>
            <a:endParaRPr lang="en-US" sz="2400" dirty="0">
              <a:solidFill>
                <a:srgbClr val="006666"/>
              </a:solidFill>
              <a:effectLst>
                <a:outerShdw blurRad="38100" dist="38100" dir="2700000" algn="tl">
                  <a:srgbClr val="000000">
                    <a:alpha val="43137"/>
                  </a:srgbClr>
                </a:outerShdw>
              </a:effectLst>
              <a:latin typeface="Ink Free"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695276" y="1532238"/>
            <a:ext cx="6954560"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Sağlık Sektöründe Yapay Zeka</a:t>
            </a:r>
            <a:endParaRPr lang="en-US" sz="4374" dirty="0">
              <a:solidFill>
                <a:srgbClr val="006666"/>
              </a:solidFill>
              <a:effectLst>
                <a:outerShdw blurRad="38100" dist="38100" dir="2700000" algn="tl">
                  <a:srgbClr val="000000">
                    <a:alpha val="43137"/>
                  </a:srgbClr>
                </a:outerShdw>
              </a:effectLst>
            </a:endParaRPr>
          </a:p>
        </p:txBody>
      </p:sp>
      <p:sp>
        <p:nvSpPr>
          <p:cNvPr id="5" name="Text 2"/>
          <p:cNvSpPr/>
          <p:nvPr/>
        </p:nvSpPr>
        <p:spPr>
          <a:xfrm>
            <a:off x="2348389" y="2933462"/>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Tıbbi Görüntüleme</a:t>
            </a:r>
            <a:endParaRPr lang="en-US" sz="2187" dirty="0">
              <a:solidFill>
                <a:srgbClr val="006666"/>
              </a:solidFill>
              <a:effectLst>
                <a:outerShdw blurRad="38100" dist="38100" dir="2700000" algn="tl">
                  <a:srgbClr val="000000">
                    <a:alpha val="43137"/>
                  </a:srgbClr>
                </a:outerShdw>
              </a:effectLst>
            </a:endParaRPr>
          </a:p>
        </p:txBody>
      </p:sp>
      <p:sp>
        <p:nvSpPr>
          <p:cNvPr id="6" name="Text 3"/>
          <p:cNvSpPr/>
          <p:nvPr/>
        </p:nvSpPr>
        <p:spPr>
          <a:xfrm>
            <a:off x="2348389" y="3502819"/>
            <a:ext cx="2949416"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Derin öğrenme algoritmaları, kanser taraması, beyin tümörü tespiti ve damar hastalıklarının tanısında kullanılan görüntüleme teknolojilerinde büyük ilerlemeler sağlamıştır. 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uzmanlar kadar doğru ve hızlı sonuçlar üretebilmektedir.</a:t>
            </a:r>
            <a:endParaRPr lang="en-US" sz="1750" dirty="0"/>
          </a:p>
        </p:txBody>
      </p:sp>
      <p:sp>
        <p:nvSpPr>
          <p:cNvPr id="7" name="Text 4"/>
          <p:cNvSpPr/>
          <p:nvPr/>
        </p:nvSpPr>
        <p:spPr>
          <a:xfrm>
            <a:off x="5847398" y="2933462"/>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Tanı Destek Sistemleri</a:t>
            </a:r>
            <a:endParaRPr lang="en-US" sz="2187" dirty="0">
              <a:solidFill>
                <a:srgbClr val="006666"/>
              </a:solidFill>
              <a:effectLst>
                <a:outerShdw blurRad="38100" dist="38100" dir="2700000" algn="tl">
                  <a:srgbClr val="000000">
                    <a:alpha val="43137"/>
                  </a:srgbClr>
                </a:outerShdw>
              </a:effectLst>
            </a:endParaRPr>
          </a:p>
        </p:txBody>
      </p:sp>
      <p:sp>
        <p:nvSpPr>
          <p:cNvPr id="8" name="Text 5"/>
          <p:cNvSpPr/>
          <p:nvPr/>
        </p:nvSpPr>
        <p:spPr>
          <a:xfrm>
            <a:off x="5847398" y="3502819"/>
            <a:ext cx="2949416"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hastalıkların teşhisinde doktorlara yardımcı olmaktadır. Semptomları analiz ederek olası hastalıkları tespit eden sistemler, hekimlerin karar verme süreçlerini iyileştirmektedir.</a:t>
            </a:r>
            <a:endParaRPr lang="en-US" sz="1750" dirty="0"/>
          </a:p>
        </p:txBody>
      </p:sp>
      <p:sp>
        <p:nvSpPr>
          <p:cNvPr id="9" name="Text 6"/>
          <p:cNvSpPr/>
          <p:nvPr/>
        </p:nvSpPr>
        <p:spPr>
          <a:xfrm>
            <a:off x="9346406" y="2933462"/>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İlaç Geliştirme</a:t>
            </a:r>
            <a:endParaRPr lang="en-US" sz="2187" dirty="0">
              <a:solidFill>
                <a:srgbClr val="006666"/>
              </a:solidFill>
              <a:effectLst>
                <a:outerShdw blurRad="38100" dist="38100" dir="2700000" algn="tl">
                  <a:srgbClr val="000000">
                    <a:alpha val="43137"/>
                  </a:srgbClr>
                </a:outerShdw>
              </a:effectLst>
            </a:endParaRPr>
          </a:p>
        </p:txBody>
      </p:sp>
      <p:sp>
        <p:nvSpPr>
          <p:cNvPr id="10" name="Text 7"/>
          <p:cNvSpPr/>
          <p:nvPr/>
        </p:nvSpPr>
        <p:spPr>
          <a:xfrm>
            <a:off x="9346406" y="3502819"/>
            <a:ext cx="2949416"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ilaç moleküllerinin keşfedilmesi, klinik çalışmaların tasarlanması ve yan etkilerin tahmin edilmesi gibi ilaç geliştirme süreçlerini hızlandırmaktadır. Bu sayede daha etkili ve güvenli ilaçlar üretilebilmektedir.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565624" y="732592"/>
            <a:ext cx="6998970"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Finans Sektöründe Yapay Zeka</a:t>
            </a:r>
            <a:endParaRPr lang="en-US" sz="4374" dirty="0">
              <a:solidFill>
                <a:srgbClr val="006666"/>
              </a:solidFill>
              <a:effectLst>
                <a:outerShdw blurRad="38100" dist="38100" dir="2700000" algn="tl">
                  <a:srgbClr val="000000">
                    <a:alpha val="43137"/>
                  </a:srgbClr>
                </a:outerShdw>
              </a:effectLst>
            </a:endParaRPr>
          </a:p>
        </p:txBody>
      </p:sp>
      <p:sp>
        <p:nvSpPr>
          <p:cNvPr id="5" name="Shape 2"/>
          <p:cNvSpPr/>
          <p:nvPr/>
        </p:nvSpPr>
        <p:spPr>
          <a:xfrm>
            <a:off x="7292935" y="1871305"/>
            <a:ext cx="44410" cy="5625703"/>
          </a:xfrm>
          <a:prstGeom prst="roundRect">
            <a:avLst>
              <a:gd name="adj" fmla="val 225151"/>
            </a:avLst>
          </a:prstGeom>
          <a:solidFill>
            <a:srgbClr val="D1B6E1"/>
          </a:solidFill>
          <a:ln/>
        </p:spPr>
      </p:sp>
      <p:sp>
        <p:nvSpPr>
          <p:cNvPr id="6" name="Shape 3"/>
          <p:cNvSpPr/>
          <p:nvPr/>
        </p:nvSpPr>
        <p:spPr>
          <a:xfrm>
            <a:off x="6287512" y="2272605"/>
            <a:ext cx="777597" cy="44410"/>
          </a:xfrm>
          <a:prstGeom prst="roundRect">
            <a:avLst>
              <a:gd name="adj" fmla="val 225151"/>
            </a:avLst>
          </a:prstGeom>
          <a:solidFill>
            <a:srgbClr val="D1B6E1"/>
          </a:solidFill>
          <a:ln/>
        </p:spPr>
      </p:sp>
      <p:sp>
        <p:nvSpPr>
          <p:cNvPr id="7" name="Shape 4"/>
          <p:cNvSpPr/>
          <p:nvPr/>
        </p:nvSpPr>
        <p:spPr>
          <a:xfrm>
            <a:off x="7065109" y="2044898"/>
            <a:ext cx="499943" cy="499943"/>
          </a:xfrm>
          <a:prstGeom prst="roundRect">
            <a:avLst>
              <a:gd name="adj" fmla="val 20000"/>
            </a:avLst>
          </a:prstGeom>
          <a:noFill/>
          <a:ln w="7620">
            <a:solidFill>
              <a:srgbClr val="D1B6E1"/>
            </a:solidFill>
            <a:prstDash val="solid"/>
          </a:ln>
        </p:spPr>
      </p:sp>
      <p:sp>
        <p:nvSpPr>
          <p:cNvPr id="8" name="Text 5"/>
          <p:cNvSpPr/>
          <p:nvPr/>
        </p:nvSpPr>
        <p:spPr>
          <a:xfrm>
            <a:off x="7223581" y="2086570"/>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15533" y="2093476"/>
            <a:ext cx="2777490" cy="347186"/>
          </a:xfrm>
          <a:prstGeom prst="rect">
            <a:avLst/>
          </a:prstGeom>
          <a:noFill/>
          <a:ln/>
        </p:spPr>
        <p:txBody>
          <a:bodyPr wrap="none" rtlCol="0" anchor="t"/>
          <a:lstStyle/>
          <a:p>
            <a:pPr marL="0" indent="0" algn="r">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Risk Yönetimi</a:t>
            </a:r>
            <a:endParaRPr lang="en-US" sz="2187" dirty="0">
              <a:solidFill>
                <a:srgbClr val="006666"/>
              </a:solidFill>
              <a:effectLst>
                <a:outerShdw blurRad="38100" dist="38100" dir="2700000" algn="tl">
                  <a:srgbClr val="000000">
                    <a:alpha val="43137"/>
                  </a:srgbClr>
                </a:outerShdw>
              </a:effectLst>
            </a:endParaRPr>
          </a:p>
        </p:txBody>
      </p:sp>
      <p:sp>
        <p:nvSpPr>
          <p:cNvPr id="10" name="Text 7"/>
          <p:cNvSpPr/>
          <p:nvPr/>
        </p:nvSpPr>
        <p:spPr>
          <a:xfrm>
            <a:off x="2348389" y="2573893"/>
            <a:ext cx="3744635" cy="1421606"/>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algoritmaları, finansal riskleri önceden tespit ederek uyarılar verebilmekte ve kurumların daha sağlıklı kararlar almasına yardımcı olmaktadır.</a:t>
            </a:r>
            <a:endParaRPr lang="en-US" sz="1750" dirty="0"/>
          </a:p>
        </p:txBody>
      </p:sp>
      <p:sp>
        <p:nvSpPr>
          <p:cNvPr id="11" name="Shape 8"/>
          <p:cNvSpPr/>
          <p:nvPr/>
        </p:nvSpPr>
        <p:spPr>
          <a:xfrm>
            <a:off x="7565053" y="3383459"/>
            <a:ext cx="777597" cy="44410"/>
          </a:xfrm>
          <a:prstGeom prst="roundRect">
            <a:avLst>
              <a:gd name="adj" fmla="val 225151"/>
            </a:avLst>
          </a:prstGeom>
          <a:solidFill>
            <a:srgbClr val="D1B6E1"/>
          </a:solidFill>
          <a:ln/>
        </p:spPr>
      </p:sp>
      <p:sp>
        <p:nvSpPr>
          <p:cNvPr id="12" name="Shape 9"/>
          <p:cNvSpPr/>
          <p:nvPr/>
        </p:nvSpPr>
        <p:spPr>
          <a:xfrm>
            <a:off x="7065109" y="3155752"/>
            <a:ext cx="499943" cy="499943"/>
          </a:xfrm>
          <a:prstGeom prst="roundRect">
            <a:avLst>
              <a:gd name="adj" fmla="val 20000"/>
            </a:avLst>
          </a:prstGeom>
          <a:noFill/>
          <a:ln w="7620">
            <a:solidFill>
              <a:srgbClr val="D1B6E1"/>
            </a:solidFill>
            <a:prstDash val="solid"/>
          </a:ln>
        </p:spPr>
      </p:sp>
      <p:sp>
        <p:nvSpPr>
          <p:cNvPr id="13" name="Text 10"/>
          <p:cNvSpPr/>
          <p:nvPr/>
        </p:nvSpPr>
        <p:spPr>
          <a:xfrm>
            <a:off x="7223581" y="3197423"/>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8537138" y="3204329"/>
            <a:ext cx="2777490"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Dolandırıcılık Tespiti</a:t>
            </a:r>
            <a:endParaRPr lang="en-US" sz="2187" dirty="0">
              <a:solidFill>
                <a:srgbClr val="006666"/>
              </a:solidFill>
              <a:effectLst>
                <a:outerShdw blurRad="38100" dist="38100" dir="2700000" algn="tl">
                  <a:srgbClr val="000000">
                    <a:alpha val="43137"/>
                  </a:srgbClr>
                </a:outerShdw>
              </a:effectLst>
            </a:endParaRPr>
          </a:p>
        </p:txBody>
      </p:sp>
      <p:sp>
        <p:nvSpPr>
          <p:cNvPr id="15" name="Text 12"/>
          <p:cNvSpPr/>
          <p:nvPr/>
        </p:nvSpPr>
        <p:spPr>
          <a:xfrm>
            <a:off x="8537138" y="3684746"/>
            <a:ext cx="3744754"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Makine öğrenmesi teknikleri, banka kartı ve kredi kartı dolandırıcılığını tespit etmek için kullanılmakta ve milyarlarca dolarlık kayıp önlenmektedir.</a:t>
            </a:r>
            <a:endParaRPr lang="en-US" sz="1750" dirty="0"/>
          </a:p>
        </p:txBody>
      </p:sp>
      <p:sp>
        <p:nvSpPr>
          <p:cNvPr id="16" name="Shape 13"/>
          <p:cNvSpPr/>
          <p:nvPr/>
        </p:nvSpPr>
        <p:spPr>
          <a:xfrm>
            <a:off x="6287512" y="4841141"/>
            <a:ext cx="777597" cy="44410"/>
          </a:xfrm>
          <a:prstGeom prst="roundRect">
            <a:avLst>
              <a:gd name="adj" fmla="val 225151"/>
            </a:avLst>
          </a:prstGeom>
          <a:solidFill>
            <a:srgbClr val="D1B6E1"/>
          </a:solidFill>
          <a:ln/>
        </p:spPr>
      </p:sp>
      <p:sp>
        <p:nvSpPr>
          <p:cNvPr id="17" name="Shape 14"/>
          <p:cNvSpPr/>
          <p:nvPr/>
        </p:nvSpPr>
        <p:spPr>
          <a:xfrm>
            <a:off x="7065109" y="4613434"/>
            <a:ext cx="499943" cy="499943"/>
          </a:xfrm>
          <a:prstGeom prst="roundRect">
            <a:avLst>
              <a:gd name="adj" fmla="val 20000"/>
            </a:avLst>
          </a:prstGeom>
          <a:noFill/>
          <a:ln w="7620">
            <a:solidFill>
              <a:srgbClr val="D1B6E1"/>
            </a:solidFill>
            <a:prstDash val="solid"/>
          </a:ln>
        </p:spPr>
      </p:sp>
      <p:sp>
        <p:nvSpPr>
          <p:cNvPr id="18" name="Text 15"/>
          <p:cNvSpPr/>
          <p:nvPr/>
        </p:nvSpPr>
        <p:spPr>
          <a:xfrm>
            <a:off x="7223581" y="4655106"/>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315533" y="4662011"/>
            <a:ext cx="2777490" cy="347186"/>
          </a:xfrm>
          <a:prstGeom prst="rect">
            <a:avLst/>
          </a:prstGeom>
          <a:noFill/>
          <a:ln/>
        </p:spPr>
        <p:txBody>
          <a:bodyPr wrap="none" rtlCol="0" anchor="t"/>
          <a:lstStyle/>
          <a:p>
            <a:pPr marL="0" indent="0" algn="r">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Portföy Yönetimi</a:t>
            </a:r>
            <a:endParaRPr lang="en-US" sz="2187" dirty="0">
              <a:solidFill>
                <a:srgbClr val="006666"/>
              </a:solidFill>
              <a:effectLst>
                <a:outerShdw blurRad="38100" dist="38100" dir="2700000" algn="tl">
                  <a:srgbClr val="000000">
                    <a:alpha val="43137"/>
                  </a:srgbClr>
                </a:outerShdw>
              </a:effectLst>
            </a:endParaRPr>
          </a:p>
        </p:txBody>
      </p:sp>
      <p:sp>
        <p:nvSpPr>
          <p:cNvPr id="20" name="Text 17"/>
          <p:cNvSpPr/>
          <p:nvPr/>
        </p:nvSpPr>
        <p:spPr>
          <a:xfrm>
            <a:off x="2348389" y="5142428"/>
            <a:ext cx="3744635" cy="2132409"/>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portföy oluşturma, varlık tahsisi ve yatırım kararlarında kullanılmakta. Makine öğrenmesi teknikleri sayesinde daha karlı ve risk kontrollü yatırım stratejileri geliştirilebilmektedir.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15666"/>
            <a:ext cx="8570714"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Perakende ve E-Ticaret'te Yapay Zeka</a:t>
            </a:r>
            <a:endParaRPr lang="en-US" sz="4374" dirty="0">
              <a:solidFill>
                <a:srgbClr val="006666"/>
              </a:solidFill>
              <a:effectLst>
                <a:outerShdw blurRad="38100" dist="38100" dir="2700000" algn="tl">
                  <a:srgbClr val="000000">
                    <a:alpha val="43137"/>
                  </a:srgbClr>
                </a:outerShdw>
              </a:effectLst>
            </a:endParaRPr>
          </a:p>
        </p:txBody>
      </p:sp>
      <p:sp>
        <p:nvSpPr>
          <p:cNvPr id="6" name="Shape 2"/>
          <p:cNvSpPr/>
          <p:nvPr/>
        </p:nvSpPr>
        <p:spPr>
          <a:xfrm>
            <a:off x="833199" y="2716887"/>
            <a:ext cx="499943" cy="499943"/>
          </a:xfrm>
          <a:prstGeom prst="roundRect">
            <a:avLst>
              <a:gd name="adj" fmla="val 20000"/>
            </a:avLst>
          </a:prstGeom>
          <a:solidFill>
            <a:srgbClr val="00B0F0"/>
          </a:solidFill>
          <a:ln w="7620">
            <a:solidFill>
              <a:srgbClr val="D1B6E1"/>
            </a:solidFill>
            <a:prstDash val="solid"/>
          </a:ln>
        </p:spPr>
      </p:sp>
      <p:sp>
        <p:nvSpPr>
          <p:cNvPr id="7" name="Text 3"/>
          <p:cNvSpPr/>
          <p:nvPr/>
        </p:nvSpPr>
        <p:spPr>
          <a:xfrm>
            <a:off x="991672" y="2758559"/>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3206"/>
            <a:ext cx="317754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Kişiselleştirilmiş Pazarlama</a:t>
            </a:r>
            <a:endParaRPr lang="en-US" sz="2187" dirty="0">
              <a:solidFill>
                <a:srgbClr val="006666"/>
              </a:solidFill>
              <a:effectLst>
                <a:outerShdw blurRad="38100" dist="38100" dir="2700000" algn="tl">
                  <a:srgbClr val="000000">
                    <a:alpha val="43137"/>
                  </a:srgbClr>
                </a:outerShdw>
              </a:effectLst>
            </a:endParaRPr>
          </a:p>
        </p:txBody>
      </p:sp>
      <p:sp>
        <p:nvSpPr>
          <p:cNvPr id="9" name="Text 5"/>
          <p:cNvSpPr/>
          <p:nvPr/>
        </p:nvSpPr>
        <p:spPr>
          <a:xfrm>
            <a:off x="1555313" y="3273623"/>
            <a:ext cx="38200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müşteri davranışlarını analiz ederek kişiye özel ürün ve hizmet önerileri sunmaktadır. Bu sayede müşteri memnuniyeti ve sadakati artmaktadır.</a:t>
            </a:r>
            <a:endParaRPr lang="en-US" sz="1750" dirty="0"/>
          </a:p>
        </p:txBody>
      </p:sp>
      <p:sp>
        <p:nvSpPr>
          <p:cNvPr id="10" name="Shape 6"/>
          <p:cNvSpPr/>
          <p:nvPr/>
        </p:nvSpPr>
        <p:spPr>
          <a:xfrm>
            <a:off x="5597485" y="2716887"/>
            <a:ext cx="499943" cy="499943"/>
          </a:xfrm>
          <a:prstGeom prst="roundRect">
            <a:avLst>
              <a:gd name="adj" fmla="val 20000"/>
            </a:avLst>
          </a:prstGeom>
          <a:solidFill>
            <a:srgbClr val="00B0F0"/>
          </a:solidFill>
          <a:ln w="7620">
            <a:solidFill>
              <a:srgbClr val="D1B6E1"/>
            </a:solidFill>
            <a:prstDash val="solid"/>
          </a:ln>
        </p:spPr>
      </p:sp>
      <p:sp>
        <p:nvSpPr>
          <p:cNvPr id="11" name="Text 7"/>
          <p:cNvSpPr/>
          <p:nvPr/>
        </p:nvSpPr>
        <p:spPr>
          <a:xfrm>
            <a:off x="5755957" y="2758559"/>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Talep Tahmini</a:t>
            </a:r>
            <a:endParaRPr lang="en-US" sz="2187" dirty="0">
              <a:solidFill>
                <a:srgbClr val="006666"/>
              </a:solidFill>
              <a:effectLst>
                <a:outerShdw blurRad="38100" dist="38100" dir="2700000" algn="tl">
                  <a:srgbClr val="000000">
                    <a:alpha val="43137"/>
                  </a:srgbClr>
                </a:outerShdw>
              </a:effectLst>
            </a:endParaRPr>
          </a:p>
        </p:txBody>
      </p:sp>
      <p:sp>
        <p:nvSpPr>
          <p:cNvPr id="13" name="Text 9"/>
          <p:cNvSpPr/>
          <p:nvPr/>
        </p:nvSpPr>
        <p:spPr>
          <a:xfrm>
            <a:off x="6319599" y="3273623"/>
            <a:ext cx="38200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Makine öğrenmesi algoritmaları, geçmiş veriler ve dış etmenler kullanılarak ürün talebini tahmin edebilmekte. Bu, stok yönetimi ve satış planlaması için kritik önem taşımaktadır.</a:t>
            </a:r>
            <a:endParaRPr lang="en-US" sz="1750" dirty="0"/>
          </a:p>
        </p:txBody>
      </p:sp>
      <p:sp>
        <p:nvSpPr>
          <p:cNvPr id="14" name="Shape 10"/>
          <p:cNvSpPr/>
          <p:nvPr/>
        </p:nvSpPr>
        <p:spPr>
          <a:xfrm>
            <a:off x="833199" y="5446395"/>
            <a:ext cx="499943" cy="499943"/>
          </a:xfrm>
          <a:prstGeom prst="roundRect">
            <a:avLst>
              <a:gd name="adj" fmla="val 20000"/>
            </a:avLst>
          </a:prstGeom>
          <a:solidFill>
            <a:srgbClr val="00B0F0"/>
          </a:solidFill>
          <a:ln w="7620">
            <a:solidFill>
              <a:srgbClr val="D1B6E1"/>
            </a:solidFill>
            <a:prstDash val="solid"/>
          </a:ln>
        </p:spPr>
      </p:sp>
      <p:sp>
        <p:nvSpPr>
          <p:cNvPr id="15" name="Text 11"/>
          <p:cNvSpPr/>
          <p:nvPr/>
        </p:nvSpPr>
        <p:spPr>
          <a:xfrm>
            <a:off x="991672" y="5488067"/>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22714"/>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Müşteri Deneyimi</a:t>
            </a:r>
            <a:endParaRPr lang="en-US" sz="2187" dirty="0">
              <a:solidFill>
                <a:srgbClr val="006666"/>
              </a:solidFill>
              <a:effectLst>
                <a:outerShdw blurRad="38100" dist="38100" dir="2700000" algn="tl">
                  <a:srgbClr val="000000">
                    <a:alpha val="43137"/>
                  </a:srgbClr>
                </a:outerShdw>
              </a:effectLst>
            </a:endParaRPr>
          </a:p>
        </p:txBody>
      </p:sp>
      <p:sp>
        <p:nvSpPr>
          <p:cNvPr id="17" name="Text 13"/>
          <p:cNvSpPr/>
          <p:nvPr/>
        </p:nvSpPr>
        <p:spPr>
          <a:xfrm>
            <a:off x="1555313" y="6003131"/>
            <a:ext cx="85842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Chatbotlar, sanal asistanlar ve kişiselleştirilmiş öneriler, müşterilerin alışveriş deneyimlerini iyileştirmekte ve markalara rekabet avantajı sağlamaktadır.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762243" y="958810"/>
            <a:ext cx="7226141"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ea typeface="adonis-web" pitchFamily="34" charset="-122"/>
                <a:cs typeface="adonis-web" pitchFamily="34" charset="-120"/>
              </a:rPr>
              <a:t>Üretim ve Lojistikte Yapay Zeka</a:t>
            </a:r>
            <a:endParaRPr lang="en-US" sz="4374" dirty="0">
              <a:solidFill>
                <a:srgbClr val="006666"/>
              </a:solidFill>
              <a:effectLst>
                <a:outerShdw blurRad="38100" dist="38100" dir="2700000" algn="tl">
                  <a:srgbClr val="000000">
                    <a:alpha val="43137"/>
                  </a:srgbClr>
                </a:outerShdw>
              </a:effectLst>
            </a:endParaRPr>
          </a:p>
        </p:txBody>
      </p:sp>
      <p:sp>
        <p:nvSpPr>
          <p:cNvPr id="6" name="Shape 2"/>
          <p:cNvSpPr/>
          <p:nvPr/>
        </p:nvSpPr>
        <p:spPr>
          <a:xfrm>
            <a:off x="833199" y="2333625"/>
            <a:ext cx="4542115" cy="2717006"/>
          </a:xfrm>
          <a:prstGeom prst="roundRect">
            <a:avLst>
              <a:gd name="adj" fmla="val 3680"/>
            </a:avLst>
          </a:prstGeom>
          <a:noFill/>
          <a:ln w="7620">
            <a:solidFill>
              <a:srgbClr val="D1B6E1"/>
            </a:solidFill>
            <a:prstDash val="solid"/>
          </a:ln>
        </p:spPr>
      </p:sp>
      <p:sp>
        <p:nvSpPr>
          <p:cNvPr id="7" name="Text 3"/>
          <p:cNvSpPr/>
          <p:nvPr/>
        </p:nvSpPr>
        <p:spPr>
          <a:xfrm>
            <a:off x="1062990" y="2563416"/>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Otomasyon</a:t>
            </a:r>
            <a:endParaRPr lang="en-US" sz="2187" dirty="0">
              <a:solidFill>
                <a:srgbClr val="006666"/>
              </a:solidFill>
              <a:effectLst>
                <a:outerShdw blurRad="38100" dist="38100" dir="2700000" algn="tl">
                  <a:srgbClr val="000000">
                    <a:alpha val="43137"/>
                  </a:srgbClr>
                </a:outerShdw>
              </a:effectLst>
            </a:endParaRPr>
          </a:p>
        </p:txBody>
      </p:sp>
      <p:sp>
        <p:nvSpPr>
          <p:cNvPr id="8" name="Text 4"/>
          <p:cNvSpPr/>
          <p:nvPr/>
        </p:nvSpPr>
        <p:spPr>
          <a:xfrm>
            <a:off x="1062990" y="3043833"/>
            <a:ext cx="4082534"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üretim hatlarındaki robotların hareketlerini optimize ederek yüksek verimlilik ve üretkenlik sağlamaktadır. Aynı zamanda kalite kontrol ve arıza tespitinde de kullanılmaktadır.</a:t>
            </a:r>
            <a:endParaRPr lang="en-US" sz="1750" dirty="0"/>
          </a:p>
        </p:txBody>
      </p:sp>
      <p:sp>
        <p:nvSpPr>
          <p:cNvPr id="9" name="Shape 5"/>
          <p:cNvSpPr/>
          <p:nvPr/>
        </p:nvSpPr>
        <p:spPr>
          <a:xfrm>
            <a:off x="5597485" y="2333625"/>
            <a:ext cx="4542115" cy="2717006"/>
          </a:xfrm>
          <a:prstGeom prst="roundRect">
            <a:avLst>
              <a:gd name="adj" fmla="val 3680"/>
            </a:avLst>
          </a:prstGeom>
          <a:noFill/>
          <a:ln w="7620">
            <a:solidFill>
              <a:srgbClr val="D1B6E1"/>
            </a:solidFill>
            <a:prstDash val="solid"/>
          </a:ln>
        </p:spPr>
      </p:sp>
      <p:sp>
        <p:nvSpPr>
          <p:cNvPr id="10" name="Text 6"/>
          <p:cNvSpPr/>
          <p:nvPr/>
        </p:nvSpPr>
        <p:spPr>
          <a:xfrm>
            <a:off x="5827276" y="2563416"/>
            <a:ext cx="3035379"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Rotalama ve Optimizasyon</a:t>
            </a:r>
            <a:endParaRPr lang="en-US" sz="2187" dirty="0">
              <a:solidFill>
                <a:srgbClr val="006666"/>
              </a:solidFill>
              <a:effectLst>
                <a:outerShdw blurRad="38100" dist="38100" dir="2700000" algn="tl">
                  <a:srgbClr val="000000">
                    <a:alpha val="43137"/>
                  </a:srgbClr>
                </a:outerShdw>
              </a:effectLst>
            </a:endParaRPr>
          </a:p>
        </p:txBody>
      </p:sp>
      <p:sp>
        <p:nvSpPr>
          <p:cNvPr id="11" name="Text 7"/>
          <p:cNvSpPr/>
          <p:nvPr/>
        </p:nvSpPr>
        <p:spPr>
          <a:xfrm>
            <a:off x="5827276" y="3043833"/>
            <a:ext cx="4082534"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Lojistik sektöründe, 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algoritmalar; araçların yollarını, teslimat sürelerini ve stok yönetimini optimize etmektedir. Böylece daha verimli ve maliyet-etkin dağıtım süreçleri sağlanmaktadır.</a:t>
            </a:r>
            <a:endParaRPr lang="en-US" sz="1750" dirty="0"/>
          </a:p>
        </p:txBody>
      </p:sp>
      <p:sp>
        <p:nvSpPr>
          <p:cNvPr id="12" name="Shape 8"/>
          <p:cNvSpPr/>
          <p:nvPr/>
        </p:nvSpPr>
        <p:spPr>
          <a:xfrm>
            <a:off x="833199" y="5272802"/>
            <a:ext cx="9306401" cy="1650802"/>
          </a:xfrm>
          <a:prstGeom prst="roundRect">
            <a:avLst>
              <a:gd name="adj" fmla="val 6057"/>
            </a:avLst>
          </a:prstGeom>
          <a:noFill/>
          <a:ln w="7620">
            <a:solidFill>
              <a:srgbClr val="D1B6E1"/>
            </a:solidFill>
            <a:prstDash val="solid"/>
          </a:ln>
        </p:spPr>
      </p:sp>
      <p:sp>
        <p:nvSpPr>
          <p:cNvPr id="13" name="Text 9"/>
          <p:cNvSpPr/>
          <p:nvPr/>
        </p:nvSpPr>
        <p:spPr>
          <a:xfrm>
            <a:off x="1062990" y="5502593"/>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Tahmine Dayalı Bakım</a:t>
            </a:r>
            <a:endParaRPr lang="en-US" sz="2187" dirty="0">
              <a:solidFill>
                <a:srgbClr val="006666"/>
              </a:solidFill>
              <a:effectLst>
                <a:outerShdw blurRad="38100" dist="38100" dir="2700000" algn="tl">
                  <a:srgbClr val="000000">
                    <a:alpha val="43137"/>
                  </a:srgbClr>
                </a:outerShdw>
              </a:effectLst>
            </a:endParaRPr>
          </a:p>
        </p:txBody>
      </p:sp>
      <p:sp>
        <p:nvSpPr>
          <p:cNvPr id="14" name="Text 10"/>
          <p:cNvSpPr/>
          <p:nvPr/>
        </p:nvSpPr>
        <p:spPr>
          <a:xfrm>
            <a:off x="1062990" y="5983010"/>
            <a:ext cx="884682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Makine öğrenmesi teknikleri kullanılarak, üretim ekipmanlarındaki arızalar önceden tespit edilebilmekte ve planlı bakım stratejileri oluşturulabilmektedir.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6343308" y="934760"/>
            <a:ext cx="5554980"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ea typeface="adonis-web" pitchFamily="34" charset="-122"/>
                <a:cs typeface="adonis-web" pitchFamily="34" charset="-120"/>
              </a:rPr>
              <a:t>Eğitimde Yapay Zeka</a:t>
            </a:r>
            <a:endParaRPr lang="en-US" sz="4374" dirty="0">
              <a:solidFill>
                <a:srgbClr val="006666"/>
              </a:solidFill>
              <a:effectLst>
                <a:outerShdw blurRad="38100" dist="38100" dir="2700000" algn="tl">
                  <a:srgbClr val="000000">
                    <a:alpha val="43137"/>
                  </a:srgbClr>
                </a:outerShdw>
              </a:effectLst>
            </a:endParaRPr>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Öğrenci İzleme</a:t>
            </a:r>
            <a:endParaRPr lang="en-US" sz="2187" dirty="0">
              <a:solidFill>
                <a:srgbClr val="006666"/>
              </a:solidFill>
              <a:effectLst>
                <a:outerShdw blurRad="38100" dist="38100" dir="2700000" algn="tl">
                  <a:srgbClr val="000000">
                    <a:alpha val="43137"/>
                  </a:srgbClr>
                </a:outerShdw>
              </a:effectLst>
            </a:endParaRPr>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öğrencilerin öğrenme davranışlarını, performanslarını ve ilgi alanlarını tespit ederek kişiye özel eğitim içerikleri sunmaktadır.</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Öğretmen Desteği</a:t>
            </a:r>
            <a:endParaRPr lang="en-US" sz="2187" dirty="0">
              <a:solidFill>
                <a:srgbClr val="006666"/>
              </a:solidFill>
              <a:effectLst>
                <a:outerShdw blurRad="38100" dist="38100" dir="2700000" algn="tl">
                  <a:srgbClr val="000000">
                    <a:alpha val="43137"/>
                  </a:srgbClr>
                </a:outerShdw>
              </a:effectLst>
            </a:endParaRPr>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Sınav ve ödev değerlendirmesinden, ders içeriklerinin hazırlanmasına kadar pek çok alanda 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öğretmenlere yardımcı olmaktadır.</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Kişiselleştirilmiş Eğitim</a:t>
            </a:r>
            <a:endParaRPr lang="en-US" sz="2187" dirty="0">
              <a:solidFill>
                <a:srgbClr val="006666"/>
              </a:solidFill>
              <a:effectLst>
                <a:outerShdw blurRad="38100" dist="38100" dir="2700000" algn="tl">
                  <a:srgbClr val="000000">
                    <a:alpha val="43137"/>
                  </a:srgbClr>
                </a:outerShdw>
              </a:effectLst>
            </a:endParaRPr>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öğrencilerin öğrenme stillerine ve ihtiyaçlarına göre uyarlanabilir eğitim içerikleri sunarak daha etkili bir öğrenme deneyimi sağlamaktadır.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071097" y="1211341"/>
            <a:ext cx="8154829"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ea typeface="adonis-web" pitchFamily="34" charset="-122"/>
                <a:cs typeface="adonis-web" pitchFamily="34" charset="-120"/>
              </a:rPr>
              <a:t>Gelecekte Yapay Zeka Uygulamaları</a:t>
            </a:r>
            <a:endParaRPr lang="en-US" sz="4374" dirty="0">
              <a:solidFill>
                <a:srgbClr val="006666"/>
              </a:solidFill>
              <a:effectLst>
                <a:outerShdw blurRad="38100" dist="38100" dir="2700000" algn="tl">
                  <a:srgbClr val="000000">
                    <a:alpha val="43137"/>
                  </a:srgbClr>
                </a:outerShdw>
              </a:effectLst>
            </a:endParaRPr>
          </a:p>
        </p:txBody>
      </p:sp>
      <p:pic>
        <p:nvPicPr>
          <p:cNvPr id="5" name="Image 1" descr="preencoded.png"/>
          <p:cNvPicPr>
            <a:picLocks noChangeAspect="1"/>
          </p:cNvPicPr>
          <p:nvPr/>
        </p:nvPicPr>
        <p:blipFill>
          <a:blip r:embed="rId4"/>
          <a:stretch>
            <a:fillRect/>
          </a:stretch>
        </p:blipFill>
        <p:spPr>
          <a:xfrm>
            <a:off x="2348389" y="3044428"/>
            <a:ext cx="444341" cy="444341"/>
          </a:xfrm>
          <a:prstGeom prst="rect">
            <a:avLst/>
          </a:prstGeom>
        </p:spPr>
      </p:pic>
      <p:sp>
        <p:nvSpPr>
          <p:cNvPr id="6" name="Text 2"/>
          <p:cNvSpPr/>
          <p:nvPr/>
        </p:nvSpPr>
        <p:spPr>
          <a:xfrm>
            <a:off x="2348389" y="3710940"/>
            <a:ext cx="2233374"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Otonom Araçlar</a:t>
            </a:r>
            <a:endParaRPr lang="en-US" sz="2187" dirty="0">
              <a:solidFill>
                <a:srgbClr val="006666"/>
              </a:solidFill>
              <a:effectLst>
                <a:outerShdw blurRad="38100" dist="38100" dir="2700000" algn="tl">
                  <a:srgbClr val="000000">
                    <a:alpha val="43137"/>
                  </a:srgbClr>
                </a:outerShdw>
              </a:effectLst>
            </a:endParaRPr>
          </a:p>
        </p:txBody>
      </p:sp>
      <p:sp>
        <p:nvSpPr>
          <p:cNvPr id="7" name="Text 3"/>
          <p:cNvSpPr/>
          <p:nvPr/>
        </p:nvSpPr>
        <p:spPr>
          <a:xfrm>
            <a:off x="2348389" y="4191357"/>
            <a:ext cx="2233374"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Araba ve uçaklarda kullanılan 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teknolojileri, tamamen otonom araçların gerçeğe dönüşmesini mümkün kılacak.</a:t>
            </a:r>
            <a:endParaRPr lang="en-US" sz="1750" dirty="0"/>
          </a:p>
        </p:txBody>
      </p:sp>
      <p:pic>
        <p:nvPicPr>
          <p:cNvPr id="8" name="Image 2" descr="preencoded.png"/>
          <p:cNvPicPr>
            <a:picLocks noChangeAspect="1"/>
          </p:cNvPicPr>
          <p:nvPr/>
        </p:nvPicPr>
        <p:blipFill>
          <a:blip r:embed="rId5"/>
          <a:stretch>
            <a:fillRect/>
          </a:stretch>
        </p:blipFill>
        <p:spPr>
          <a:xfrm>
            <a:off x="4915019" y="3044428"/>
            <a:ext cx="444341" cy="444341"/>
          </a:xfrm>
          <a:prstGeom prst="rect">
            <a:avLst/>
          </a:prstGeom>
        </p:spPr>
      </p:pic>
      <p:sp>
        <p:nvSpPr>
          <p:cNvPr id="9" name="Text 4"/>
          <p:cNvSpPr/>
          <p:nvPr/>
        </p:nvSpPr>
        <p:spPr>
          <a:xfrm>
            <a:off x="4915019" y="3710940"/>
            <a:ext cx="2233493" cy="694373"/>
          </a:xfrm>
          <a:prstGeom prst="rect">
            <a:avLst/>
          </a:prstGeom>
          <a:noFill/>
          <a:ln/>
        </p:spPr>
        <p:txBody>
          <a:bodyPr wrap="squar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Akıllı Sağlık Hizmetleri</a:t>
            </a:r>
            <a:endParaRPr lang="en-US" sz="2187" dirty="0">
              <a:solidFill>
                <a:srgbClr val="006666"/>
              </a:solidFill>
              <a:effectLst>
                <a:outerShdw blurRad="38100" dist="38100" dir="2700000" algn="tl">
                  <a:srgbClr val="000000">
                    <a:alpha val="43137"/>
                  </a:srgbClr>
                </a:outerShdw>
              </a:effectLst>
            </a:endParaRPr>
          </a:p>
        </p:txBody>
      </p:sp>
      <p:sp>
        <p:nvSpPr>
          <p:cNvPr id="10" name="Text 5"/>
          <p:cNvSpPr/>
          <p:nvPr/>
        </p:nvSpPr>
        <p:spPr>
          <a:xfrm>
            <a:off x="4915019" y="4538543"/>
            <a:ext cx="2233493"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hastalıkların teşhisi, tedavi planlaması ve kişiye özel ilaç geliştirmede daha da etkin bir rol oynayacak.</a:t>
            </a:r>
            <a:endParaRPr lang="en-US" sz="1750" dirty="0"/>
          </a:p>
        </p:txBody>
      </p:sp>
      <p:pic>
        <p:nvPicPr>
          <p:cNvPr id="11" name="Image 3" descr="preencoded.png"/>
          <p:cNvPicPr>
            <a:picLocks noChangeAspect="1"/>
          </p:cNvPicPr>
          <p:nvPr/>
        </p:nvPicPr>
        <p:blipFill>
          <a:blip r:embed="rId6"/>
          <a:stretch>
            <a:fillRect/>
          </a:stretch>
        </p:blipFill>
        <p:spPr>
          <a:xfrm>
            <a:off x="7481768" y="3044428"/>
            <a:ext cx="444341" cy="444341"/>
          </a:xfrm>
          <a:prstGeom prst="rect">
            <a:avLst/>
          </a:prstGeom>
        </p:spPr>
      </p:pic>
      <p:sp>
        <p:nvSpPr>
          <p:cNvPr id="12" name="Text 6"/>
          <p:cNvSpPr/>
          <p:nvPr/>
        </p:nvSpPr>
        <p:spPr>
          <a:xfrm>
            <a:off x="7481768" y="3710940"/>
            <a:ext cx="2233374" cy="694373"/>
          </a:xfrm>
          <a:prstGeom prst="rect">
            <a:avLst/>
          </a:prstGeom>
          <a:noFill/>
          <a:ln/>
        </p:spPr>
        <p:txBody>
          <a:bodyPr wrap="squar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Dil İşleme ve Anlama</a:t>
            </a:r>
            <a:endParaRPr lang="en-US" sz="2187" dirty="0">
              <a:solidFill>
                <a:srgbClr val="006666"/>
              </a:solidFill>
              <a:effectLst>
                <a:outerShdw blurRad="38100" dist="38100" dir="2700000" algn="tl">
                  <a:srgbClr val="000000">
                    <a:alpha val="43137"/>
                  </a:srgbClr>
                </a:outerShdw>
              </a:effectLst>
            </a:endParaRPr>
          </a:p>
        </p:txBody>
      </p:sp>
      <p:sp>
        <p:nvSpPr>
          <p:cNvPr id="13" name="Text 7"/>
          <p:cNvSpPr/>
          <p:nvPr/>
        </p:nvSpPr>
        <p:spPr>
          <a:xfrm>
            <a:off x="7481768" y="4538543"/>
            <a:ext cx="2233374"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Doğal dil işleme teknolojileri, yapay zekanın insan diliyle daha doğal etkileşime girmesini sağlayacak.</a:t>
            </a:r>
            <a:endParaRPr lang="en-US" sz="1750" dirty="0"/>
          </a:p>
        </p:txBody>
      </p:sp>
      <p:pic>
        <p:nvPicPr>
          <p:cNvPr id="14" name="Image 4" descr="preencoded.png"/>
          <p:cNvPicPr>
            <a:picLocks noChangeAspect="1"/>
          </p:cNvPicPr>
          <p:nvPr/>
        </p:nvPicPr>
        <p:blipFill>
          <a:blip r:embed="rId7"/>
          <a:stretch>
            <a:fillRect/>
          </a:stretch>
        </p:blipFill>
        <p:spPr>
          <a:xfrm>
            <a:off x="10048399" y="3044428"/>
            <a:ext cx="444341" cy="444341"/>
          </a:xfrm>
          <a:prstGeom prst="rect">
            <a:avLst/>
          </a:prstGeom>
        </p:spPr>
      </p:pic>
      <p:sp>
        <p:nvSpPr>
          <p:cNvPr id="15" name="Text 8"/>
          <p:cNvSpPr/>
          <p:nvPr/>
        </p:nvSpPr>
        <p:spPr>
          <a:xfrm>
            <a:off x="10048399" y="3710940"/>
            <a:ext cx="2233493" cy="347186"/>
          </a:xfrm>
          <a:prstGeom prst="rect">
            <a:avLst/>
          </a:prstGeom>
          <a:noFill/>
          <a:ln/>
        </p:spPr>
        <p:txBody>
          <a:bodyPr wrap="none" rtlCol="0" anchor="t"/>
          <a:lstStyle/>
          <a:p>
            <a:pPr marL="0" indent="0" algn="l">
              <a:lnSpc>
                <a:spcPts val="2734"/>
              </a:lnSpc>
              <a:buNone/>
            </a:pPr>
            <a:r>
              <a:rPr lang="en-US" sz="2187" b="1" kern="0" spc="-44" dirty="0">
                <a:solidFill>
                  <a:srgbClr val="006666"/>
                </a:solidFill>
                <a:effectLst>
                  <a:outerShdw blurRad="38100" dist="38100" dir="2700000" algn="tl">
                    <a:srgbClr val="000000">
                      <a:alpha val="43137"/>
                    </a:srgbClr>
                  </a:outerShdw>
                </a:effectLst>
                <a:ea typeface="adonis-web" pitchFamily="34" charset="-122"/>
                <a:cs typeface="adonis-web" pitchFamily="34" charset="-120"/>
              </a:rPr>
              <a:t>Gelişmiş Robotlar</a:t>
            </a:r>
            <a:endParaRPr lang="en-US" sz="2187" dirty="0">
              <a:solidFill>
                <a:srgbClr val="006666"/>
              </a:solidFill>
              <a:effectLst>
                <a:outerShdw blurRad="38100" dist="38100" dir="2700000" algn="tl">
                  <a:srgbClr val="000000">
                    <a:alpha val="43137"/>
                  </a:srgbClr>
                </a:outerShdw>
              </a:effectLst>
            </a:endParaRPr>
          </a:p>
        </p:txBody>
      </p:sp>
      <p:sp>
        <p:nvSpPr>
          <p:cNvPr id="16" name="Text 9"/>
          <p:cNvSpPr/>
          <p:nvPr/>
        </p:nvSpPr>
        <p:spPr>
          <a:xfrm>
            <a:off x="10048399" y="4191357"/>
            <a:ext cx="2233493"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Daha esnek, akıllı ve otonom robotlar, üretim, keşif ve yardım hizmetlerinde yaygın olarak kullanılacak.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489597" y="1691877"/>
            <a:ext cx="9415224" cy="694373"/>
          </a:xfrm>
          <a:prstGeom prst="rect">
            <a:avLst/>
          </a:prstGeom>
          <a:noFill/>
          <a:ln/>
        </p:spPr>
        <p:txBody>
          <a:bodyPr wrap="none" rtlCol="0" anchor="t"/>
          <a:lstStyle/>
          <a:p>
            <a:pPr marL="0" indent="0">
              <a:lnSpc>
                <a:spcPts val="5468"/>
              </a:lnSpc>
              <a:buNone/>
            </a:pPr>
            <a:r>
              <a:rPr lang="en-US" sz="4374" b="1" kern="0" spc="-87"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Yapay Zekanın Etik ve Güvenlik Boyutları</a:t>
            </a:r>
            <a:endParaRPr lang="en-US" sz="4374" dirty="0">
              <a:solidFill>
                <a:srgbClr val="006666"/>
              </a:solidFill>
              <a:effectLst>
                <a:outerShdw blurRad="38100" dist="38100" dir="2700000" algn="tl">
                  <a:srgbClr val="000000">
                    <a:alpha val="43137"/>
                  </a:srgbClr>
                </a:outerShdw>
              </a:effectLst>
            </a:endParaRPr>
          </a:p>
        </p:txBody>
      </p:sp>
      <p:sp>
        <p:nvSpPr>
          <p:cNvPr id="5" name="Text 2"/>
          <p:cNvSpPr/>
          <p:nvPr/>
        </p:nvSpPr>
        <p:spPr>
          <a:xfrm>
            <a:off x="2489597" y="2941676"/>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Etik Konular</a:t>
            </a:r>
            <a:endParaRPr lang="en-US" sz="2187" dirty="0">
              <a:solidFill>
                <a:srgbClr val="006666"/>
              </a:solidFill>
              <a:effectLst>
                <a:outerShdw blurRad="38100" dist="38100" dir="2700000" algn="tl">
                  <a:srgbClr val="000000">
                    <a:alpha val="43137"/>
                  </a:srgbClr>
                </a:outerShdw>
              </a:effectLst>
            </a:endParaRPr>
          </a:p>
        </p:txBody>
      </p:sp>
      <p:sp>
        <p:nvSpPr>
          <p:cNvPr id="6" name="Text 3"/>
          <p:cNvSpPr/>
          <p:nvPr/>
        </p:nvSpPr>
        <p:spPr>
          <a:xfrm>
            <a:off x="2348389" y="3858220"/>
            <a:ext cx="2949416"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Gizlilik, şeffaflık, ayrımcılık, hesap verebilirlik gibi etik konular, 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uygulamalarının tasarımında ve kullanımında dikkatle ele alınmalıdır.</a:t>
            </a:r>
            <a:endParaRPr lang="en-US" sz="1750" dirty="0"/>
          </a:p>
        </p:txBody>
      </p:sp>
      <p:sp>
        <p:nvSpPr>
          <p:cNvPr id="7" name="Text 4"/>
          <p:cNvSpPr/>
          <p:nvPr/>
        </p:nvSpPr>
        <p:spPr>
          <a:xfrm>
            <a:off x="5988606" y="2941676"/>
            <a:ext cx="2777490"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Güvenlik Riskleri</a:t>
            </a:r>
            <a:endParaRPr lang="en-US" sz="2187" dirty="0">
              <a:solidFill>
                <a:srgbClr val="006666"/>
              </a:solidFill>
              <a:effectLst>
                <a:outerShdw blurRad="38100" dist="38100" dir="2700000" algn="tl">
                  <a:srgbClr val="000000">
                    <a:alpha val="43137"/>
                  </a:srgbClr>
                </a:outerShdw>
              </a:effectLst>
            </a:endParaRPr>
          </a:p>
        </p:txBody>
      </p:sp>
      <p:sp>
        <p:nvSpPr>
          <p:cNvPr id="8" name="Text 5"/>
          <p:cNvSpPr/>
          <p:nvPr/>
        </p:nvSpPr>
        <p:spPr>
          <a:xfrm>
            <a:off x="5847398" y="3858220"/>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sistemlerindeki güvenlik açıkları, siber saldırılara, yanlış kararların alınmasına ve kontrol dışı davranışlara yol açabilir. Bu riskler azaltılmalıdır.</a:t>
            </a:r>
            <a:endParaRPr lang="en-US" sz="1750" dirty="0"/>
          </a:p>
        </p:txBody>
      </p:sp>
      <p:sp>
        <p:nvSpPr>
          <p:cNvPr id="9" name="Text 6"/>
          <p:cNvSpPr/>
          <p:nvPr/>
        </p:nvSpPr>
        <p:spPr>
          <a:xfrm>
            <a:off x="9487614" y="2941676"/>
            <a:ext cx="2808208" cy="347186"/>
          </a:xfrm>
          <a:prstGeom prst="rect">
            <a:avLst/>
          </a:prstGeom>
          <a:noFill/>
          <a:ln/>
        </p:spPr>
        <p:txBody>
          <a:bodyPr wrap="none" rtlCol="0" anchor="t"/>
          <a:lstStyle/>
          <a:p>
            <a:pPr marL="0" indent="0">
              <a:lnSpc>
                <a:spcPts val="2734"/>
              </a:lnSpc>
              <a:buNone/>
            </a:pPr>
            <a:r>
              <a:rPr lang="en-US" sz="2187" b="1" kern="0" spc="-44" dirty="0">
                <a:solidFill>
                  <a:srgbClr val="006666"/>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Düzenleme ve Yönetişim</a:t>
            </a:r>
            <a:endParaRPr lang="en-US" sz="2187" dirty="0">
              <a:solidFill>
                <a:srgbClr val="006666"/>
              </a:solidFill>
              <a:effectLst>
                <a:outerShdw blurRad="38100" dist="38100" dir="2700000" algn="tl">
                  <a:srgbClr val="000000">
                    <a:alpha val="43137"/>
                  </a:srgbClr>
                </a:outerShdw>
              </a:effectLst>
            </a:endParaRPr>
          </a:p>
        </p:txBody>
      </p:sp>
      <p:sp>
        <p:nvSpPr>
          <p:cNvPr id="10" name="Text 7"/>
          <p:cNvSpPr/>
          <p:nvPr/>
        </p:nvSpPr>
        <p:spPr>
          <a:xfrm>
            <a:off x="9346406" y="3858220"/>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zekanın etkili, güvenli ve etik kullanımı için, politika yapıcılar, şirketler ve toplum arasında iyi bir yönetişim yapısı kurulmalıdır.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751719" y="1168717"/>
            <a:ext cx="7578923" cy="694373"/>
          </a:xfrm>
          <a:prstGeom prst="rect">
            <a:avLst/>
          </a:prstGeom>
          <a:noFill/>
          <a:ln/>
        </p:spPr>
        <p:txBody>
          <a:bodyPr wrap="none" rtlCol="0" anchor="t"/>
          <a:lstStyle/>
          <a:p>
            <a:pPr marL="0" indent="0">
              <a:lnSpc>
                <a:spcPts val="5468"/>
              </a:lnSpc>
              <a:buNone/>
            </a:pPr>
            <a:r>
              <a:rPr lang="en-US" sz="4400" b="1" kern="0" spc="-87" dirty="0">
                <a:solidFill>
                  <a:srgbClr val="006666"/>
                </a:solidFill>
                <a:effectLst>
                  <a:outerShdw blurRad="38100" dist="38100" dir="2700000" algn="tl">
                    <a:srgbClr val="000000">
                      <a:alpha val="43137"/>
                    </a:srgbClr>
                  </a:outerShdw>
                </a:effectLst>
                <a:ea typeface="adonis-web" pitchFamily="34" charset="-122"/>
                <a:cs typeface="adonis-web" pitchFamily="34" charset="-120"/>
              </a:rPr>
              <a:t>Yapay Zekanın Toplumsal Etkileri</a:t>
            </a:r>
            <a:endParaRPr lang="en-US" sz="4400" b="1" dirty="0">
              <a:solidFill>
                <a:srgbClr val="006666"/>
              </a:solidFill>
              <a:effectLst>
                <a:outerShdw blurRad="38100" dist="38100" dir="2700000" algn="tl">
                  <a:srgbClr val="000000">
                    <a:alpha val="43137"/>
                  </a:srgbClr>
                </a:outerShdw>
              </a:effectLst>
            </a:endParaRPr>
          </a:p>
        </p:txBody>
      </p:sp>
      <p:sp>
        <p:nvSpPr>
          <p:cNvPr id="5" name="Shape 2"/>
          <p:cNvSpPr/>
          <p:nvPr/>
        </p:nvSpPr>
        <p:spPr>
          <a:xfrm>
            <a:off x="2348389" y="2654617"/>
            <a:ext cx="9933503" cy="4058960"/>
          </a:xfrm>
          <a:prstGeom prst="roundRect">
            <a:avLst>
              <a:gd name="adj" fmla="val 2463"/>
            </a:avLst>
          </a:prstGeom>
          <a:noFill/>
          <a:ln w="7620">
            <a:solidFill>
              <a:srgbClr val="000000">
                <a:alpha val="8000"/>
              </a:srgbClr>
            </a:solidFill>
            <a:prstDash val="solid"/>
          </a:ln>
        </p:spPr>
      </p:sp>
      <p:sp>
        <p:nvSpPr>
          <p:cNvPr id="6" name="Shape 3"/>
          <p:cNvSpPr/>
          <p:nvPr/>
        </p:nvSpPr>
        <p:spPr>
          <a:xfrm>
            <a:off x="2356009" y="2662238"/>
            <a:ext cx="9918263" cy="1347907"/>
          </a:xfrm>
          <a:prstGeom prst="rect">
            <a:avLst/>
          </a:prstGeom>
          <a:solidFill>
            <a:srgbClr val="FFFFFF">
              <a:alpha val="4000"/>
            </a:srgbClr>
          </a:solidFill>
          <a:ln/>
        </p:spPr>
      </p:sp>
      <p:sp>
        <p:nvSpPr>
          <p:cNvPr id="7" name="Text 4"/>
          <p:cNvSpPr/>
          <p:nvPr/>
        </p:nvSpPr>
        <p:spPr>
          <a:xfrm>
            <a:off x="2578298" y="3136727"/>
            <a:ext cx="2833961" cy="355402"/>
          </a:xfrm>
          <a:prstGeom prst="rect">
            <a:avLst/>
          </a:prstGeom>
          <a:noFill/>
          <a:ln/>
        </p:spPr>
        <p:txBody>
          <a:bodyPr wrap="none" rtlCol="0" anchor="t"/>
          <a:lstStyle/>
          <a:p>
            <a:pPr marL="0" indent="0">
              <a:lnSpc>
                <a:spcPts val="2799"/>
              </a:lnSpc>
              <a:buNone/>
            </a:pPr>
            <a:r>
              <a:rPr lang="en-US" b="1" kern="0" spc="-35" dirty="0">
                <a:solidFill>
                  <a:srgbClr val="006666"/>
                </a:solidFill>
                <a:effectLst>
                  <a:outerShdw blurRad="38100" dist="38100" dir="2700000" algn="tl">
                    <a:srgbClr val="000000">
                      <a:alpha val="43137"/>
                    </a:srgbClr>
                  </a:outerShdw>
                </a:effectLst>
                <a:ea typeface="Source Sans Pro" pitchFamily="34" charset="-122"/>
                <a:cs typeface="Source Sans Pro" pitchFamily="34" charset="-120"/>
              </a:rPr>
              <a:t>İş Gücü Değişimi</a:t>
            </a:r>
            <a:endParaRPr lang="en-US" b="1" dirty="0">
              <a:solidFill>
                <a:srgbClr val="006666"/>
              </a:solidFill>
              <a:effectLst>
                <a:outerShdw blurRad="38100" dist="38100" dir="2700000" algn="tl">
                  <a:srgbClr val="000000">
                    <a:alpha val="43137"/>
                  </a:srgbClr>
                </a:outerShdw>
              </a:effectLst>
            </a:endParaRPr>
          </a:p>
        </p:txBody>
      </p:sp>
      <p:sp>
        <p:nvSpPr>
          <p:cNvPr id="8" name="Text 5"/>
          <p:cNvSpPr/>
          <p:nvPr/>
        </p:nvSpPr>
        <p:spPr>
          <a:xfrm>
            <a:off x="5412259" y="2803088"/>
            <a:ext cx="663984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birçok işi otomatikleştirecek ve mevcut iş modellerini dönüştürecek. Bu, işsizlik riski taşısa da, yeni iş alanları da yaratacaktır.</a:t>
            </a:r>
            <a:endParaRPr lang="en-US" sz="1750" dirty="0"/>
          </a:p>
        </p:txBody>
      </p:sp>
      <p:sp>
        <p:nvSpPr>
          <p:cNvPr id="9" name="Shape 6"/>
          <p:cNvSpPr/>
          <p:nvPr/>
        </p:nvSpPr>
        <p:spPr>
          <a:xfrm>
            <a:off x="2356009" y="4010144"/>
            <a:ext cx="9918263" cy="1347907"/>
          </a:xfrm>
          <a:prstGeom prst="rect">
            <a:avLst/>
          </a:prstGeom>
          <a:solidFill>
            <a:srgbClr val="000000">
              <a:alpha val="4000"/>
            </a:srgbClr>
          </a:solidFill>
          <a:ln/>
        </p:spPr>
      </p:sp>
      <p:sp>
        <p:nvSpPr>
          <p:cNvPr id="10" name="Text 7"/>
          <p:cNvSpPr/>
          <p:nvPr/>
        </p:nvSpPr>
        <p:spPr>
          <a:xfrm>
            <a:off x="2578298" y="4484634"/>
            <a:ext cx="2833961" cy="355402"/>
          </a:xfrm>
          <a:prstGeom prst="rect">
            <a:avLst/>
          </a:prstGeom>
          <a:noFill/>
          <a:ln/>
        </p:spPr>
        <p:txBody>
          <a:bodyPr wrap="none" rtlCol="0" anchor="t"/>
          <a:lstStyle/>
          <a:p>
            <a:pPr marL="0" indent="0">
              <a:lnSpc>
                <a:spcPts val="2799"/>
              </a:lnSpc>
              <a:buNone/>
            </a:pPr>
            <a:r>
              <a:rPr lang="en-US" b="1" kern="0" spc="-35" dirty="0">
                <a:solidFill>
                  <a:srgbClr val="006666"/>
                </a:solidFill>
                <a:effectLst>
                  <a:outerShdw blurRad="38100" dist="38100" dir="2700000" algn="tl">
                    <a:srgbClr val="000000">
                      <a:alpha val="43137"/>
                    </a:srgbClr>
                  </a:outerShdw>
                </a:effectLst>
                <a:ea typeface="Source Sans Pro" pitchFamily="34" charset="-122"/>
                <a:cs typeface="Source Sans Pro" pitchFamily="34" charset="-120"/>
              </a:rPr>
              <a:t>Eşitsizlik Artışı</a:t>
            </a:r>
            <a:endParaRPr lang="en-US" b="1" dirty="0">
              <a:solidFill>
                <a:srgbClr val="006666"/>
              </a:solidFill>
              <a:effectLst>
                <a:outerShdw blurRad="38100" dist="38100" dir="2700000" algn="tl">
                  <a:srgbClr val="000000">
                    <a:alpha val="43137"/>
                  </a:srgbClr>
                </a:outerShdw>
              </a:effectLst>
            </a:endParaRPr>
          </a:p>
        </p:txBody>
      </p:sp>
      <p:sp>
        <p:nvSpPr>
          <p:cNvPr id="11" name="Text 8"/>
          <p:cNvSpPr/>
          <p:nvPr/>
        </p:nvSpPr>
        <p:spPr>
          <a:xfrm>
            <a:off x="5412259" y="4150995"/>
            <a:ext cx="663984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teknolojilerine erişimi olmayan bölgeler ve gruplar, refah ve fırsat açısından geri kalma riski taşımaktadır.</a:t>
            </a:r>
            <a:endParaRPr lang="en-US" sz="1750" dirty="0"/>
          </a:p>
        </p:txBody>
      </p:sp>
      <p:sp>
        <p:nvSpPr>
          <p:cNvPr id="12" name="Shape 9"/>
          <p:cNvSpPr/>
          <p:nvPr/>
        </p:nvSpPr>
        <p:spPr>
          <a:xfrm>
            <a:off x="2356009" y="5358051"/>
            <a:ext cx="9918263" cy="1347907"/>
          </a:xfrm>
          <a:prstGeom prst="rect">
            <a:avLst/>
          </a:prstGeom>
          <a:solidFill>
            <a:srgbClr val="FFFFFF">
              <a:alpha val="4000"/>
            </a:srgbClr>
          </a:solidFill>
          <a:ln/>
        </p:spPr>
      </p:sp>
      <p:sp>
        <p:nvSpPr>
          <p:cNvPr id="13" name="Text 10"/>
          <p:cNvSpPr/>
          <p:nvPr/>
        </p:nvSpPr>
        <p:spPr>
          <a:xfrm>
            <a:off x="2578298" y="5832541"/>
            <a:ext cx="2833961" cy="355402"/>
          </a:xfrm>
          <a:prstGeom prst="rect">
            <a:avLst/>
          </a:prstGeom>
          <a:noFill/>
          <a:ln/>
        </p:spPr>
        <p:txBody>
          <a:bodyPr wrap="none" rtlCol="0" anchor="t"/>
          <a:lstStyle/>
          <a:p>
            <a:pPr marL="0" indent="0">
              <a:lnSpc>
                <a:spcPts val="2799"/>
              </a:lnSpc>
              <a:buNone/>
            </a:pPr>
            <a:r>
              <a:rPr lang="en-US" b="1" kern="0" spc="-35" dirty="0">
                <a:solidFill>
                  <a:srgbClr val="006666"/>
                </a:solidFill>
                <a:effectLst>
                  <a:outerShdw blurRad="38100" dist="38100" dir="2700000" algn="tl">
                    <a:srgbClr val="000000">
                      <a:alpha val="43137"/>
                    </a:srgbClr>
                  </a:outerShdw>
                </a:effectLst>
                <a:ea typeface="Source Sans Pro" pitchFamily="34" charset="-122"/>
                <a:cs typeface="Source Sans Pro" pitchFamily="34" charset="-120"/>
              </a:rPr>
              <a:t>Gözetim ve Mahremiyet</a:t>
            </a:r>
            <a:endParaRPr lang="en-US" b="1" dirty="0">
              <a:solidFill>
                <a:srgbClr val="006666"/>
              </a:solidFill>
              <a:effectLst>
                <a:outerShdw blurRad="38100" dist="38100" dir="2700000" algn="tl">
                  <a:srgbClr val="000000">
                    <a:alpha val="43137"/>
                  </a:srgbClr>
                </a:outerShdw>
              </a:effectLst>
            </a:endParaRPr>
          </a:p>
        </p:txBody>
      </p:sp>
      <p:sp>
        <p:nvSpPr>
          <p:cNvPr id="14" name="Text 11"/>
          <p:cNvSpPr/>
          <p:nvPr/>
        </p:nvSpPr>
        <p:spPr>
          <a:xfrm>
            <a:off x="5412259" y="5498902"/>
            <a:ext cx="663984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Yapay </a:t>
            </a:r>
            <a:r>
              <a:rPr lang="en-US" sz="1750" kern="0" spc="-35" dirty="0" err="1">
                <a:solidFill>
                  <a:srgbClr val="272525"/>
                </a:solidFill>
                <a:latin typeface="Source Sans Pro" pitchFamily="34" charset="0"/>
                <a:ea typeface="Source Sans Pro" pitchFamily="34" charset="-122"/>
                <a:cs typeface="Source Sans Pro" pitchFamily="34" charset="-120"/>
              </a:rPr>
              <a:t>zeka</a:t>
            </a:r>
            <a:r>
              <a:rPr lang="en-US" sz="1750" kern="0" spc="-35" dirty="0">
                <a:solidFill>
                  <a:srgbClr val="272525"/>
                </a:solidFill>
                <a:latin typeface="Source Sans Pro" pitchFamily="34" charset="0"/>
                <a:ea typeface="Source Sans Pro" pitchFamily="34" charset="-122"/>
                <a:cs typeface="Source Sans Pro" pitchFamily="34" charset="-120"/>
              </a:rPr>
              <a:t> sistemlerinin veri toplama ve analiz yetenekleri, kişisel verilerimizin güvenliği konusunda endişelere yol açmaktadır.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825</Words>
  <Application>Microsoft Office PowerPoint</Application>
  <PresentationFormat>Özel</PresentationFormat>
  <Paragraphs>83</Paragraphs>
  <Slides>11</Slides>
  <Notes>10</Notes>
  <HiddenSlides>0</HiddenSlides>
  <MMClips>0</MMClips>
  <ScaleCrop>false</ScaleCrop>
  <HeadingPairs>
    <vt:vector size="4" baseType="variant">
      <vt:variant>
        <vt:lpstr>Tema</vt:lpstr>
      </vt:variant>
      <vt:variant>
        <vt:i4>1</vt:i4>
      </vt:variant>
      <vt:variant>
        <vt:lpstr>Slayt Başlıkları</vt:lpstr>
      </vt:variant>
      <vt:variant>
        <vt:i4>11</vt:i4>
      </vt:variant>
    </vt:vector>
  </HeadingPairs>
  <TitlesOfParts>
    <vt:vector size="12" baseType="lpstr">
      <vt:lpstr>Office Theme</vt:lpstr>
      <vt:lpstr>Slayt 1</vt:lpstr>
      <vt:lpstr>Slayt 2</vt:lpstr>
      <vt:lpstr>Slayt 3</vt:lpstr>
      <vt:lpstr>Slayt 4</vt:lpstr>
      <vt:lpstr>Slayt 5</vt:lpstr>
      <vt:lpstr>Slayt 6</vt:lpstr>
      <vt:lpstr>Slayt 7</vt:lpstr>
      <vt:lpstr>Slayt 8</vt:lpstr>
      <vt:lpstr>Slayt 9</vt:lpstr>
      <vt:lpstr>Slayt 10</vt:lpstr>
      <vt:lpstr>Slayt 11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bbf</cp:lastModifiedBy>
  <cp:revision>6</cp:revision>
  <dcterms:created xsi:type="dcterms:W3CDTF">2024-04-07T09:45:50Z</dcterms:created>
  <dcterms:modified xsi:type="dcterms:W3CDTF">2024-05-12T21:01:36Z</dcterms:modified>
</cp:coreProperties>
</file>